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62" r:id="rId3"/>
    <p:sldId id="293" r:id="rId4"/>
    <p:sldId id="294" r:id="rId5"/>
    <p:sldId id="300" r:id="rId6"/>
    <p:sldId id="302" r:id="rId7"/>
    <p:sldId id="304" r:id="rId8"/>
    <p:sldId id="295" r:id="rId9"/>
    <p:sldId id="298" r:id="rId10"/>
    <p:sldId id="299" r:id="rId11"/>
    <p:sldId id="296" r:id="rId12"/>
    <p:sldId id="29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753"/>
  </p:normalViewPr>
  <p:slideViewPr>
    <p:cSldViewPr snapToGrid="0" snapToObjects="1">
      <p:cViewPr>
        <p:scale>
          <a:sx n="110" d="100"/>
          <a:sy n="110" d="100"/>
        </p:scale>
        <p:origin x="416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Book%20Pro%20HD:Users:neely4:Documents:WCI%20DRC:2013:Mem_trends_grap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Mem/core</c:v>
                </c:pt>
              </c:strCache>
            </c:strRef>
          </c:tx>
          <c:spPr>
            <a:ln w="38100" cmpd="sng">
              <a:solidFill>
                <a:srgbClr val="FF0000"/>
              </a:solidFill>
            </a:ln>
          </c:spPr>
          <c:marker>
            <c:symbol val="diamond"/>
            <c:size val="7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Sheet1!$C$6:$C$12</c:f>
              <c:numCache>
                <c:formatCode>General</c:formatCode>
                <c:ptCount val="7"/>
                <c:pt idx="0">
                  <c:v>4.0</c:v>
                </c:pt>
                <c:pt idx="1">
                  <c:v>2.0</c:v>
                </c:pt>
                <c:pt idx="2">
                  <c:v>1.0</c:v>
                </c:pt>
                <c:pt idx="3">
                  <c:v>2.0</c:v>
                </c:pt>
                <c:pt idx="4">
                  <c:v>2.0</c:v>
                </c:pt>
                <c:pt idx="5">
                  <c:v>1.0</c:v>
                </c:pt>
                <c:pt idx="6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3135632"/>
        <c:axId val="1213748064"/>
      </c:lineChart>
      <c:lineChart>
        <c:grouping val="standard"/>
        <c:varyColors val="0"/>
        <c:ser>
          <c:idx val="1"/>
          <c:order val="1"/>
          <c:tx>
            <c:strRef>
              <c:f>Sheet1!$D$5</c:f>
              <c:strCache>
                <c:ptCount val="1"/>
                <c:pt idx="0">
                  <c:v>B:F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7"/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Sheet1!$D$6:$D$12</c:f>
              <c:numCache>
                <c:formatCode>General</c:formatCode>
                <c:ptCount val="7"/>
                <c:pt idx="0">
                  <c:v>1.6</c:v>
                </c:pt>
                <c:pt idx="1">
                  <c:v>0.44</c:v>
                </c:pt>
                <c:pt idx="2">
                  <c:v>1.0</c:v>
                </c:pt>
                <c:pt idx="3">
                  <c:v>0.86</c:v>
                </c:pt>
                <c:pt idx="4">
                  <c:v>0.83</c:v>
                </c:pt>
                <c:pt idx="5">
                  <c:v>0.22</c:v>
                </c:pt>
                <c:pt idx="6">
                  <c:v>0.03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5546896"/>
        <c:axId val="1163156688"/>
      </c:lineChart>
      <c:catAx>
        <c:axId val="1163135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1213748064"/>
        <c:crosses val="autoZero"/>
        <c:auto val="0"/>
        <c:lblAlgn val="ctr"/>
        <c:lblOffset val="100"/>
        <c:noMultiLvlLbl val="0"/>
      </c:catAx>
      <c:valAx>
        <c:axId val="1213748064"/>
        <c:scaling>
          <c:orientation val="minMax"/>
          <c:max val="4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FF0000"/>
                    </a:solidFill>
                  </a:defRPr>
                </a:pPr>
                <a:r>
                  <a:rPr lang="en-US" sz="1050">
                    <a:solidFill>
                      <a:srgbClr val="FF0000"/>
                    </a:solidFill>
                  </a:rPr>
                  <a:t>Memory / Core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FF0000"/>
                </a:solidFill>
              </a:defRPr>
            </a:pPr>
            <a:endParaRPr lang="en-US"/>
          </a:p>
        </c:txPr>
        <c:crossAx val="1163135632"/>
        <c:crosses val="autoZero"/>
        <c:crossBetween val="between"/>
      </c:valAx>
      <c:valAx>
        <c:axId val="116315668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0000FF"/>
                    </a:solidFill>
                  </a:defRPr>
                </a:pPr>
                <a:r>
                  <a:rPr lang="en-US" sz="1050">
                    <a:solidFill>
                      <a:srgbClr val="0000FF"/>
                    </a:solidFill>
                  </a:rPr>
                  <a:t>Memory Bandwidth (B:F ratio)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125546896"/>
        <c:crosses val="max"/>
        <c:crossBetween val="between"/>
      </c:valAx>
      <c:catAx>
        <c:axId val="11255468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163156688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282555631774495"/>
          <c:y val="0.777393919510061"/>
          <c:w val="0.342180741943068"/>
          <c:h val="0.0929764508603091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38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tiff"/><Relationship Id="rId6" Type="http://schemas.openxmlformats.org/officeDocument/2006/relationships/image" Target="../media/image31.tif"/><Relationship Id="rId7" Type="http://schemas.openxmlformats.org/officeDocument/2006/relationships/image" Target="../media/image32.jpeg"/><Relationship Id="rId8" Type="http://schemas.openxmlformats.org/officeDocument/2006/relationships/image" Target="../media/image33.jpg"/><Relationship Id="rId9" Type="http://schemas.openxmlformats.org/officeDocument/2006/relationships/image" Target="../media/image34.png"/><Relationship Id="rId10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 smtClean="0"/>
              <a:t>SAND2018-4536 </a:t>
            </a:r>
            <a:r>
              <a:rPr lang="de-DE" dirty="0"/>
              <a:t>PE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High Performance Computing for CFD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 Towards Next </a:t>
            </a:r>
            <a:r>
              <a:rPr lang="en-US" smtClean="0"/>
              <a:t>Generation Platforms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42003" y="3262194"/>
            <a:ext cx="3200400" cy="2377797"/>
            <a:chOff x="137884" y="3098465"/>
            <a:chExt cx="4657635" cy="274320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7" name="Rectangle 6"/>
            <p:cNvSpPr/>
            <p:nvPr/>
          </p:nvSpPr>
          <p:spPr bwMode="auto">
            <a:xfrm>
              <a:off x="814595" y="3216865"/>
              <a:ext cx="3268065" cy="1533466"/>
            </a:xfrm>
            <a:prstGeom prst="rect">
              <a:avLst/>
            </a:prstGeom>
            <a:gradFill flip="none" rotWithShape="1">
              <a:gsLst>
                <a:gs pos="0">
                  <a:srgbClr val="FFAFAE">
                    <a:alpha val="77000"/>
                  </a:srgbClr>
                </a:gs>
                <a:gs pos="45000">
                  <a:srgbClr val="CCFFCC">
                    <a:alpha val="77000"/>
                  </a:srgbClr>
                </a:gs>
                <a:gs pos="21000">
                  <a:srgbClr val="FFFCCE">
                    <a:alpha val="77000"/>
                  </a:srgbClr>
                </a:gs>
                <a:gs pos="9000">
                  <a:srgbClr val="FFAFAE">
                    <a:alpha val="77000"/>
                  </a:srgbClr>
                </a:gs>
                <a:gs pos="34000">
                  <a:srgbClr val="FFFCCE">
                    <a:alpha val="77000"/>
                  </a:srgbClr>
                </a:gs>
              </a:gsLst>
              <a:lin ang="1620000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rtlCol="0" anchor="b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endParaRPr lang="en-US" sz="825" kern="0">
                <a:solidFill>
                  <a:sysClr val="windowText" lastClr="000000"/>
                </a:solidFill>
                <a:latin typeface="Candara"/>
              </a:endParaRPr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>
              <p:extLst/>
            </p:nvPr>
          </p:nvGraphicFramePr>
          <p:xfrm>
            <a:off x="137884" y="3098465"/>
            <a:ext cx="465763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354633" y="5715001"/>
            <a:ext cx="2975140" cy="57708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Dramatic increase in on-node parallelism and reduction in relative data movement is counter to our current code performance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3" y="989114"/>
            <a:ext cx="3200400" cy="219367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02831" y="1977306"/>
            <a:ext cx="117371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Sequoia Parallelism = 5M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Cielo Parallelism = 100K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	RATIO = 50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96" y="2806098"/>
            <a:ext cx="4655917" cy="29089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62510" y="5715000"/>
            <a:ext cx="5352891" cy="577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x-none" sz="1050" b="1" dirty="0">
                <a:solidFill>
                  <a:schemeClr val="bg1"/>
                </a:solidFill>
              </a:rPr>
              <a:t>Power constraints are driving the rapid increase in on-node parallelism.</a:t>
            </a:r>
          </a:p>
          <a:p>
            <a:r>
              <a:rPr lang="en-US" sz="1050" b="1" dirty="0">
                <a:solidFill>
                  <a:schemeClr val="bg1"/>
                </a:solidFill>
              </a:rPr>
              <a:t>However, per core memory bandwidth is decreasing making it extremely difficult to fully utilize additional cores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</a:t>
            </a:r>
            <a:r>
              <a:rPr lang="en-US" sz="1200" dirty="0" smtClean="0">
                <a:latin typeface="+mj-lt"/>
              </a:rPr>
              <a:t>.</a:t>
            </a:r>
            <a:endParaRPr lang="en-US" sz="12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04" y="810731"/>
            <a:ext cx="3770901" cy="1891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4594" y="1178423"/>
            <a:ext cx="2428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lt"/>
              </a:rPr>
              <a:t>https://</a:t>
            </a:r>
            <a:r>
              <a:rPr lang="en-US" sz="900" dirty="0" err="1">
                <a:latin typeface="+mj-lt"/>
              </a:rPr>
              <a:t>www.hpcwire.com</a:t>
            </a:r>
            <a:r>
              <a:rPr lang="en-US" sz="900" dirty="0">
                <a:latin typeface="+mj-lt"/>
              </a:rPr>
              <a:t>/2015/11/20/top500/</a:t>
            </a:r>
          </a:p>
        </p:txBody>
      </p:sp>
    </p:spTree>
    <p:extLst>
      <p:ext uri="{BB962C8B-B14F-4D97-AF65-F5344CB8AC3E}">
        <p14:creationId xmlns:p14="http://schemas.microsoft.com/office/powerpoint/2010/main" val="7715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Associated with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a communication-intensive code procedure: Algebraic Multigrid (AMG) preconditioner setup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Like verification, the product of a first-time scaling study at a new production scale is generally met with work!</a:t>
            </a:r>
            <a:endParaRPr lang="en-US" dirty="0"/>
          </a:p>
        </p:txBody>
      </p:sp>
      <p:pic>
        <p:nvPicPr>
          <p:cNvPr id="5" name="Picture 4" descr="weakScalingAMGn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0" y="2777759"/>
            <a:ext cx="3653700" cy="368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3175484"/>
            <a:ext cx="45864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3175484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03410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3175484"/>
            <a:ext cx="914400" cy="91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66883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7346229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3175484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4403837"/>
            <a:ext cx="458642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4403837"/>
            <a:ext cx="914400" cy="914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03410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4403837"/>
            <a:ext cx="914400" cy="914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66883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346229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4403837"/>
            <a:ext cx="914400" cy="914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08435" y="397223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96" y="5917838"/>
            <a:ext cx="839499" cy="893227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-5400000">
            <a:off x="6363938" y="4060525"/>
            <a:ext cx="752355" cy="33262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Computing for CFD: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Several fluids applications found in the low-Mach application space require HPC 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Strong and weak scaling are of interest in engineering analysis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Communication bottlenecks can affect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From a user-perspective, scaling is critical to efficiently deploying production simulation results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Path towards NGP will require disruptive technology with significant code investments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Computing for CFD: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Overview of Time and Length Scales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Fire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Wind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Conceptual Parallel Computing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Types of Scaling: Strong and Weak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Examples of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Next Generation Platform </a:t>
            </a:r>
            <a:r>
              <a:rPr lang="en-US" dirty="0" err="1" smtClean="0"/>
              <a:t>Exascale</a:t>
            </a:r>
            <a:r>
              <a:rPr lang="en-US" dirty="0" smtClean="0"/>
              <a:t> Drivers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Disparity in Time and Length Scales, Fire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39725" y="1184275"/>
            <a:ext cx="7885113" cy="5472113"/>
            <a:chOff x="307" y="720"/>
            <a:chExt cx="4967" cy="3447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620" y="904"/>
              <a:ext cx="2520" cy="1812"/>
            </a:xfrm>
            <a:custGeom>
              <a:avLst/>
              <a:gdLst/>
              <a:ahLst/>
              <a:cxnLst>
                <a:cxn ang="0">
                  <a:pos x="2216" y="0"/>
                </a:cxn>
                <a:cxn ang="0">
                  <a:pos x="2520" y="564"/>
                </a:cxn>
                <a:cxn ang="0">
                  <a:pos x="0" y="1812"/>
                </a:cxn>
                <a:cxn ang="0">
                  <a:pos x="1080" y="592"/>
                </a:cxn>
                <a:cxn ang="0">
                  <a:pos x="1092" y="608"/>
                </a:cxn>
                <a:cxn ang="0">
                  <a:pos x="1396" y="440"/>
                </a:cxn>
                <a:cxn ang="0">
                  <a:pos x="2216" y="0"/>
                </a:cxn>
              </a:cxnLst>
              <a:rect l="0" t="0" r="r" b="b"/>
              <a:pathLst>
                <a:path w="2520" h="1812">
                  <a:moveTo>
                    <a:pt x="2216" y="0"/>
                  </a:moveTo>
                  <a:lnTo>
                    <a:pt x="2520" y="564"/>
                  </a:lnTo>
                  <a:lnTo>
                    <a:pt x="0" y="1812"/>
                  </a:lnTo>
                  <a:cubicBezTo>
                    <a:pt x="362" y="1407"/>
                    <a:pt x="908" y="1107"/>
                    <a:pt x="1080" y="592"/>
                  </a:cubicBezTo>
                  <a:cubicBezTo>
                    <a:pt x="1089" y="606"/>
                    <a:pt x="1085" y="601"/>
                    <a:pt x="1092" y="608"/>
                  </a:cubicBezTo>
                  <a:lnTo>
                    <a:pt x="1396" y="440"/>
                  </a:lnTo>
                  <a:lnTo>
                    <a:pt x="22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33333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936" y="720"/>
              <a:ext cx="1716" cy="996"/>
            </a:xfrm>
            <a:custGeom>
              <a:avLst/>
              <a:gdLst/>
              <a:ahLst/>
              <a:cxnLst>
                <a:cxn ang="0">
                  <a:pos x="1716" y="0"/>
                </a:cxn>
                <a:cxn ang="0">
                  <a:pos x="992" y="0"/>
                </a:cxn>
                <a:cxn ang="0">
                  <a:pos x="0" y="996"/>
                </a:cxn>
                <a:cxn ang="0">
                  <a:pos x="748" y="996"/>
                </a:cxn>
                <a:cxn ang="0">
                  <a:pos x="1716" y="0"/>
                </a:cxn>
              </a:cxnLst>
              <a:rect l="0" t="0" r="r" b="b"/>
              <a:pathLst>
                <a:path w="1716" h="996">
                  <a:moveTo>
                    <a:pt x="1716" y="0"/>
                  </a:moveTo>
                  <a:lnTo>
                    <a:pt x="992" y="0"/>
                  </a:lnTo>
                  <a:lnTo>
                    <a:pt x="0" y="996"/>
                  </a:lnTo>
                  <a:lnTo>
                    <a:pt x="748" y="996"/>
                  </a:lnTo>
                  <a:lnTo>
                    <a:pt x="17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54510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946" y="720"/>
              <a:ext cx="2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Engineering Scale of Interest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16" y="720"/>
              <a:ext cx="2304" cy="99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-1632315">
              <a:off x="3696" y="1248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/>
                <a:t>Convective Transport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4464" y="1712"/>
              <a:ext cx="0" cy="11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8845513">
              <a:off x="3240" y="1107"/>
              <a:ext cx="979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Heat Transfer in Weapon</a:t>
              </a: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64" y="3200"/>
              <a:ext cx="1228" cy="560"/>
            </a:xfrm>
            <a:custGeom>
              <a:avLst/>
              <a:gdLst>
                <a:gd name="T0" fmla="*/ 0 w 1228"/>
                <a:gd name="T1" fmla="*/ 556 h 560"/>
                <a:gd name="T2" fmla="*/ 1052 w 1228"/>
                <a:gd name="T3" fmla="*/ 0 h 560"/>
                <a:gd name="T4" fmla="*/ 1228 w 1228"/>
                <a:gd name="T5" fmla="*/ 116 h 560"/>
                <a:gd name="T6" fmla="*/ 424 w 1228"/>
                <a:gd name="T7" fmla="*/ 560 h 560"/>
                <a:gd name="T8" fmla="*/ 0 w 1228"/>
                <a:gd name="T9" fmla="*/ 556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8"/>
                <a:gd name="T16" fmla="*/ 0 h 560"/>
                <a:gd name="T17" fmla="*/ 1228 w 1228"/>
                <a:gd name="T18" fmla="*/ 560 h 5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8" h="560">
                  <a:moveTo>
                    <a:pt x="0" y="556"/>
                  </a:moveTo>
                  <a:lnTo>
                    <a:pt x="1052" y="0"/>
                  </a:lnTo>
                  <a:lnTo>
                    <a:pt x="1228" y="116"/>
                  </a:lnTo>
                  <a:lnTo>
                    <a:pt x="424" y="560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88" y="1700"/>
              <a:ext cx="1980" cy="1644"/>
            </a:xfrm>
            <a:custGeom>
              <a:avLst/>
              <a:gdLst>
                <a:gd name="T0" fmla="*/ 356 w 1980"/>
                <a:gd name="T1" fmla="*/ 1644 h 1644"/>
                <a:gd name="T2" fmla="*/ 1980 w 1980"/>
                <a:gd name="T3" fmla="*/ 0 h 1644"/>
                <a:gd name="T4" fmla="*/ 1392 w 1980"/>
                <a:gd name="T5" fmla="*/ 0 h 1644"/>
                <a:gd name="T6" fmla="*/ 0 w 1980"/>
                <a:gd name="T7" fmla="*/ 1560 h 1644"/>
                <a:gd name="T8" fmla="*/ 356 w 1980"/>
                <a:gd name="T9" fmla="*/ 1644 h 1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1644"/>
                <a:gd name="T17" fmla="*/ 1980 w 1980"/>
                <a:gd name="T18" fmla="*/ 1644 h 1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1644">
                  <a:moveTo>
                    <a:pt x="356" y="1644"/>
                  </a:moveTo>
                  <a:lnTo>
                    <a:pt x="1980" y="0"/>
                  </a:lnTo>
                  <a:lnTo>
                    <a:pt x="1392" y="0"/>
                  </a:lnTo>
                  <a:lnTo>
                    <a:pt x="0" y="1560"/>
                  </a:lnTo>
                  <a:lnTo>
                    <a:pt x="356" y="1644"/>
                  </a:lnTo>
                  <a:close/>
                </a:path>
              </a:pathLst>
            </a:custGeom>
            <a:gradFill rotWithShape="0">
              <a:gsLst>
                <a:gs pos="0">
                  <a:srgbClr val="8B0000"/>
                </a:gs>
                <a:gs pos="50000">
                  <a:srgbClr val="FF0000"/>
                </a:gs>
                <a:gs pos="100000">
                  <a:srgbClr val="8B000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-2782202">
              <a:off x="2676" y="2100"/>
              <a:ext cx="6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Flames</a:t>
              </a: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212" y="2092"/>
              <a:ext cx="1040" cy="1496"/>
            </a:xfrm>
            <a:custGeom>
              <a:avLst/>
              <a:gdLst>
                <a:gd name="T0" fmla="*/ 4 w 1040"/>
                <a:gd name="T1" fmla="*/ 4 h 1496"/>
                <a:gd name="T2" fmla="*/ 1040 w 1040"/>
                <a:gd name="T3" fmla="*/ 0 h 1496"/>
                <a:gd name="T4" fmla="*/ 1040 w 1040"/>
                <a:gd name="T5" fmla="*/ 1124 h 1496"/>
                <a:gd name="T6" fmla="*/ 0 w 1040"/>
                <a:gd name="T7" fmla="*/ 1496 h 1496"/>
                <a:gd name="T8" fmla="*/ 4 w 1040"/>
                <a:gd name="T9" fmla="*/ 4 h 1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1496"/>
                <a:gd name="T17" fmla="*/ 1040 w 1040"/>
                <a:gd name="T18" fmla="*/ 1496 h 1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1496">
                  <a:moveTo>
                    <a:pt x="4" y="4"/>
                  </a:moveTo>
                  <a:lnTo>
                    <a:pt x="1040" y="0"/>
                  </a:lnTo>
                  <a:lnTo>
                    <a:pt x="1040" y="1124"/>
                  </a:lnTo>
                  <a:lnTo>
                    <a:pt x="0" y="1496"/>
                  </a:lnTo>
                  <a:lnTo>
                    <a:pt x="4" y="4"/>
                  </a:lnTo>
                  <a:close/>
                </a:path>
              </a:pathLst>
            </a:custGeom>
            <a:gradFill rotWithShape="0">
              <a:gsLst>
                <a:gs pos="0">
                  <a:srgbClr val="FFFF66"/>
                </a:gs>
                <a:gs pos="100000">
                  <a:srgbClr val="93933B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 rot="-5400000">
              <a:off x="638" y="2672"/>
              <a:ext cx="13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Chemical Kinetics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88" y="3536"/>
              <a:ext cx="1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Molecular Transport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256" y="2736"/>
              <a:ext cx="9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   Diffusive Transport</a:t>
              </a:r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1440" y="1632"/>
              <a:ext cx="496" cy="1668"/>
              <a:chOff x="1440" y="1632"/>
              <a:chExt cx="496" cy="1668"/>
            </a:xfrm>
          </p:grpSpPr>
          <p:grpSp>
            <p:nvGrpSpPr>
              <p:cNvPr id="92" name="Group 19"/>
              <p:cNvGrpSpPr>
                <a:grpSpLocks/>
              </p:cNvGrpSpPr>
              <p:nvPr/>
            </p:nvGrpSpPr>
            <p:grpSpPr bwMode="auto">
              <a:xfrm>
                <a:off x="1440" y="2100"/>
                <a:ext cx="496" cy="1200"/>
                <a:chOff x="1440" y="2100"/>
                <a:chExt cx="496" cy="1200"/>
              </a:xfrm>
            </p:grpSpPr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70" y="2100"/>
                  <a:ext cx="4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 b="1"/>
                    <a:t>Soot</a:t>
                  </a:r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40" y="2100"/>
                  <a:ext cx="496" cy="1200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1" name="Picture 23" descr="SootChai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720"/>
              <a:ext cx="1296" cy="10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1488" y="1424"/>
              <a:ext cx="3296" cy="2056"/>
              <a:chOff x="1488" y="1424"/>
              <a:chExt cx="3296" cy="2056"/>
            </a:xfrm>
          </p:grpSpPr>
          <p:sp>
            <p:nvSpPr>
              <p:cNvPr id="85" name="Text Box 25"/>
              <p:cNvSpPr txBox="1">
                <a:spLocks noChangeArrowheads="1"/>
              </p:cNvSpPr>
              <p:nvPr/>
            </p:nvSpPr>
            <p:spPr bwMode="auto">
              <a:xfrm>
                <a:off x="2400" y="1824"/>
                <a:ext cx="60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Products</a:t>
                </a:r>
              </a:p>
            </p:txBody>
          </p:sp>
          <p:sp>
            <p:nvSpPr>
              <p:cNvPr id="86" name="Text Box 26"/>
              <p:cNvSpPr txBox="1">
                <a:spLocks noChangeArrowheads="1"/>
              </p:cNvSpPr>
              <p:nvPr/>
            </p:nvSpPr>
            <p:spPr bwMode="auto">
              <a:xfrm rot="-1651269">
                <a:off x="3264" y="1967"/>
                <a:ext cx="100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Fuel Distribution</a:t>
                </a:r>
              </a:p>
            </p:txBody>
          </p:sp>
          <p:grpSp>
            <p:nvGrpSpPr>
              <p:cNvPr id="87" name="Group 27"/>
              <p:cNvGrpSpPr>
                <a:grpSpLocks/>
              </p:cNvGrpSpPr>
              <p:nvPr/>
            </p:nvGrpSpPr>
            <p:grpSpPr bwMode="auto">
              <a:xfrm>
                <a:off x="1488" y="1424"/>
                <a:ext cx="3296" cy="2056"/>
                <a:chOff x="1488" y="1424"/>
                <a:chExt cx="3296" cy="2056"/>
              </a:xfrm>
            </p:grpSpPr>
            <p:sp>
              <p:nvSpPr>
                <p:cNvPr id="89" name="Freeform 28"/>
                <p:cNvSpPr>
                  <a:spLocks/>
                </p:cNvSpPr>
                <p:nvPr/>
              </p:nvSpPr>
              <p:spPr bwMode="auto">
                <a:xfrm>
                  <a:off x="1488" y="1424"/>
                  <a:ext cx="3296" cy="2056"/>
                </a:xfrm>
                <a:custGeom>
                  <a:avLst/>
                  <a:gdLst>
                    <a:gd name="T0" fmla="*/ 3296 w 3296"/>
                    <a:gd name="T1" fmla="*/ 0 h 2056"/>
                    <a:gd name="T2" fmla="*/ 1888 w 3296"/>
                    <a:gd name="T3" fmla="*/ 736 h 2056"/>
                    <a:gd name="T4" fmla="*/ 760 w 3296"/>
                    <a:gd name="T5" fmla="*/ 1448 h 2056"/>
                    <a:gd name="T6" fmla="*/ 0 w 3296"/>
                    <a:gd name="T7" fmla="*/ 2056 h 20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96"/>
                    <a:gd name="T13" fmla="*/ 0 h 2056"/>
                    <a:gd name="T14" fmla="*/ 3296 w 3296"/>
                    <a:gd name="T15" fmla="*/ 2056 h 20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96" h="2056">
                      <a:moveTo>
                        <a:pt x="3296" y="0"/>
                      </a:moveTo>
                      <a:cubicBezTo>
                        <a:pt x="3061" y="123"/>
                        <a:pt x="2311" y="495"/>
                        <a:pt x="1888" y="736"/>
                      </a:cubicBezTo>
                      <a:cubicBezTo>
                        <a:pt x="1465" y="977"/>
                        <a:pt x="1075" y="1228"/>
                        <a:pt x="760" y="1448"/>
                      </a:cubicBezTo>
                      <a:cubicBezTo>
                        <a:pt x="445" y="1668"/>
                        <a:pt x="158" y="1929"/>
                        <a:pt x="0" y="2056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29"/>
                <p:cNvSpPr>
                  <a:spLocks/>
                </p:cNvSpPr>
                <p:nvPr/>
              </p:nvSpPr>
              <p:spPr bwMode="auto">
                <a:xfrm>
                  <a:off x="1488" y="1800"/>
                  <a:ext cx="1736" cy="1656"/>
                </a:xfrm>
                <a:custGeom>
                  <a:avLst/>
                  <a:gdLst>
                    <a:gd name="T0" fmla="*/ 0 w 1736"/>
                    <a:gd name="T1" fmla="*/ 1656 h 1656"/>
                    <a:gd name="T2" fmla="*/ 1736 w 1736"/>
                    <a:gd name="T3" fmla="*/ 0 h 1656"/>
                    <a:gd name="T4" fmla="*/ 0 60000 65536"/>
                    <a:gd name="T5" fmla="*/ 0 60000 65536"/>
                    <a:gd name="T6" fmla="*/ 0 w 1736"/>
                    <a:gd name="T7" fmla="*/ 0 h 1656"/>
                    <a:gd name="T8" fmla="*/ 1736 w 1736"/>
                    <a:gd name="T9" fmla="*/ 1656 h 16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736" h="1656">
                      <a:moveTo>
                        <a:pt x="0" y="1656"/>
                      </a:moveTo>
                      <a:lnTo>
                        <a:pt x="1736" y="0"/>
                      </a:ln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30"/>
                <p:cNvSpPr>
                  <a:spLocks/>
                </p:cNvSpPr>
                <p:nvPr/>
              </p:nvSpPr>
              <p:spPr bwMode="auto">
                <a:xfrm>
                  <a:off x="3216" y="1496"/>
                  <a:ext cx="624" cy="304"/>
                </a:xfrm>
                <a:custGeom>
                  <a:avLst/>
                  <a:gdLst>
                    <a:gd name="T0" fmla="*/ 0 w 624"/>
                    <a:gd name="T1" fmla="*/ 304 h 304"/>
                    <a:gd name="T2" fmla="*/ 160 w 624"/>
                    <a:gd name="T3" fmla="*/ 272 h 304"/>
                    <a:gd name="T4" fmla="*/ 312 w 624"/>
                    <a:gd name="T5" fmla="*/ 208 h 304"/>
                    <a:gd name="T6" fmla="*/ 464 w 624"/>
                    <a:gd name="T7" fmla="*/ 128 h 304"/>
                    <a:gd name="T8" fmla="*/ 624 w 624"/>
                    <a:gd name="T9" fmla="*/ 0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4"/>
                    <a:gd name="T16" fmla="*/ 0 h 304"/>
                    <a:gd name="T17" fmla="*/ 624 w 624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4" h="304">
                      <a:moveTo>
                        <a:pt x="0" y="304"/>
                      </a:moveTo>
                      <a:cubicBezTo>
                        <a:pt x="28" y="299"/>
                        <a:pt x="108" y="288"/>
                        <a:pt x="160" y="272"/>
                      </a:cubicBezTo>
                      <a:cubicBezTo>
                        <a:pt x="212" y="256"/>
                        <a:pt x="261" y="232"/>
                        <a:pt x="312" y="208"/>
                      </a:cubicBezTo>
                      <a:cubicBezTo>
                        <a:pt x="363" y="184"/>
                        <a:pt x="412" y="163"/>
                        <a:pt x="464" y="128"/>
                      </a:cubicBezTo>
                      <a:cubicBezTo>
                        <a:pt x="516" y="93"/>
                        <a:pt x="597" y="23"/>
                        <a:pt x="624" y="0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Text Box 31"/>
              <p:cNvSpPr txBox="1">
                <a:spLocks noChangeArrowheads="1"/>
              </p:cNvSpPr>
              <p:nvPr/>
            </p:nvSpPr>
            <p:spPr bwMode="auto">
              <a:xfrm rot="-1384034">
                <a:off x="3120" y="1727"/>
                <a:ext cx="72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Convection</a:t>
                </a:r>
              </a:p>
            </p:txBody>
          </p:sp>
        </p:grpSp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1440" y="1440"/>
              <a:ext cx="3408" cy="2065"/>
              <a:chOff x="1440" y="1440"/>
              <a:chExt cx="3408" cy="2065"/>
            </a:xfrm>
          </p:grpSpPr>
          <p:sp>
            <p:nvSpPr>
              <p:cNvPr id="76" name="Text Box 33"/>
              <p:cNvSpPr txBox="1">
                <a:spLocks noChangeArrowheads="1"/>
              </p:cNvSpPr>
              <p:nvPr/>
            </p:nvSpPr>
            <p:spPr bwMode="auto">
              <a:xfrm rot="-359337">
                <a:off x="2160" y="3216"/>
                <a:ext cx="118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Molecular Radiation</a:t>
                </a: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 rot="-25800">
                <a:off x="3168" y="2536"/>
                <a:ext cx="67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Radiation</a:t>
                </a:r>
              </a:p>
            </p:txBody>
          </p:sp>
          <p:sp>
            <p:nvSpPr>
              <p:cNvPr id="78" name="Text Box 35"/>
              <p:cNvSpPr txBox="1">
                <a:spLocks noChangeArrowheads="1"/>
              </p:cNvSpPr>
              <p:nvPr/>
            </p:nvSpPr>
            <p:spPr bwMode="auto">
              <a:xfrm rot="-4449109">
                <a:off x="1285" y="2838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Growth</a:t>
                </a:r>
              </a:p>
            </p:txBody>
          </p:sp>
          <p:sp>
            <p:nvSpPr>
              <p:cNvPr id="79" name="AutoShape 36"/>
              <p:cNvSpPr>
                <a:spLocks noChangeArrowheads="1"/>
              </p:cNvSpPr>
              <p:nvPr/>
            </p:nvSpPr>
            <p:spPr bwMode="auto">
              <a:xfrm rot="-351668">
                <a:off x="1440" y="3360"/>
                <a:ext cx="2464" cy="99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AutoShape 37"/>
              <p:cNvSpPr>
                <a:spLocks noChangeArrowheads="1"/>
              </p:cNvSpPr>
              <p:nvPr/>
            </p:nvSpPr>
            <p:spPr bwMode="auto">
              <a:xfrm rot="905422">
                <a:off x="1500" y="2449"/>
                <a:ext cx="96" cy="1056"/>
              </a:xfrm>
              <a:prstGeom prst="upArrow">
                <a:avLst>
                  <a:gd name="adj1" fmla="val 50000"/>
                  <a:gd name="adj2" fmla="val 275000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72549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7254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AutoShape 38"/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960" cy="96"/>
              </a:xfrm>
              <a:prstGeom prst="rightArrow">
                <a:avLst>
                  <a:gd name="adj1" fmla="val 50000"/>
                  <a:gd name="adj2" fmla="val 25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AutoShape 39"/>
              <p:cNvSpPr>
                <a:spLocks noChangeArrowheads="1"/>
              </p:cNvSpPr>
              <p:nvPr/>
            </p:nvSpPr>
            <p:spPr bwMode="auto">
              <a:xfrm rot="-5400000">
                <a:off x="4260" y="1908"/>
                <a:ext cx="1056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AutoShape 40"/>
              <p:cNvSpPr>
                <a:spLocks noChangeArrowheads="1"/>
              </p:cNvSpPr>
              <p:nvPr/>
            </p:nvSpPr>
            <p:spPr bwMode="auto">
              <a:xfrm>
                <a:off x="1680" y="2448"/>
                <a:ext cx="2160" cy="96"/>
              </a:xfrm>
              <a:prstGeom prst="rightArrow">
                <a:avLst>
                  <a:gd name="adj1" fmla="val 50000"/>
                  <a:gd name="adj2" fmla="val 5625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utoShape 41"/>
              <p:cNvSpPr>
                <a:spLocks noChangeArrowheads="1"/>
              </p:cNvSpPr>
              <p:nvPr/>
            </p:nvSpPr>
            <p:spPr bwMode="auto">
              <a:xfrm rot="-5400000">
                <a:off x="2928" y="2352"/>
                <a:ext cx="1824" cy="96"/>
              </a:xfrm>
              <a:prstGeom prst="rightArrow">
                <a:avLst>
                  <a:gd name="adj1" fmla="val 50000"/>
                  <a:gd name="adj2" fmla="val 475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42"/>
            <p:cNvGrpSpPr>
              <a:grpSpLocks/>
            </p:cNvGrpSpPr>
            <p:nvPr/>
          </p:nvGrpSpPr>
          <p:grpSpPr bwMode="auto">
            <a:xfrm>
              <a:off x="807" y="752"/>
              <a:ext cx="4401" cy="3061"/>
              <a:chOff x="807" y="752"/>
              <a:chExt cx="4401" cy="3061"/>
            </a:xfrm>
          </p:grpSpPr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848" y="752"/>
                <a:ext cx="4360" cy="3009"/>
                <a:chOff x="848" y="752"/>
                <a:chExt cx="4360" cy="3009"/>
              </a:xfrm>
            </p:grpSpPr>
            <p:sp>
              <p:nvSpPr>
                <p:cNvPr id="7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56" y="752"/>
                  <a:ext cx="0" cy="300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45"/>
                <p:cNvSpPr>
                  <a:spLocks noChangeShapeType="1"/>
                </p:cNvSpPr>
                <p:nvPr/>
              </p:nvSpPr>
              <p:spPr bwMode="auto">
                <a:xfrm>
                  <a:off x="848" y="3760"/>
                  <a:ext cx="436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6"/>
              <p:cNvGrpSpPr>
                <a:grpSpLocks/>
              </p:cNvGrpSpPr>
              <p:nvPr/>
            </p:nvGrpSpPr>
            <p:grpSpPr bwMode="auto">
              <a:xfrm>
                <a:off x="807" y="843"/>
                <a:ext cx="48" cy="2913"/>
                <a:chOff x="5565" y="846"/>
                <a:chExt cx="48" cy="2913"/>
              </a:xfrm>
            </p:grpSpPr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565" y="84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565" y="102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565" y="139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565" y="1215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565" y="158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>
                  <a:off x="5565" y="193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53"/>
                <p:cNvSpPr>
                  <a:spLocks noChangeShapeType="1"/>
                </p:cNvSpPr>
                <p:nvPr/>
              </p:nvSpPr>
              <p:spPr bwMode="auto">
                <a:xfrm>
                  <a:off x="5565" y="176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54"/>
                <p:cNvSpPr>
                  <a:spLocks noChangeShapeType="1"/>
                </p:cNvSpPr>
                <p:nvPr/>
              </p:nvSpPr>
              <p:spPr bwMode="auto">
                <a:xfrm>
                  <a:off x="5565" y="21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55"/>
                <p:cNvSpPr>
                  <a:spLocks noChangeShapeType="1"/>
                </p:cNvSpPr>
                <p:nvPr/>
              </p:nvSpPr>
              <p:spPr bwMode="auto">
                <a:xfrm>
                  <a:off x="5565" y="231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5565" y="249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5565" y="267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5565" y="304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5565" y="322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5565" y="359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5565" y="3759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5565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5565" y="286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64"/>
              <p:cNvGrpSpPr>
                <a:grpSpLocks/>
              </p:cNvGrpSpPr>
              <p:nvPr/>
            </p:nvGrpSpPr>
            <p:grpSpPr bwMode="auto">
              <a:xfrm>
                <a:off x="856" y="3766"/>
                <a:ext cx="4273" cy="47"/>
                <a:chOff x="856" y="3772"/>
                <a:chExt cx="4273" cy="47"/>
              </a:xfrm>
            </p:grpSpPr>
            <p:sp>
              <p:nvSpPr>
                <p:cNvPr id="44" name="Line 65"/>
                <p:cNvSpPr>
                  <a:spLocks noChangeShapeType="1"/>
                </p:cNvSpPr>
                <p:nvPr/>
              </p:nvSpPr>
              <p:spPr bwMode="auto">
                <a:xfrm rot="5400000">
                  <a:off x="51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66"/>
                <p:cNvSpPr>
                  <a:spLocks noChangeShapeType="1"/>
                </p:cNvSpPr>
                <p:nvPr/>
              </p:nvSpPr>
              <p:spPr bwMode="auto">
                <a:xfrm rot="5400000">
                  <a:off x="44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474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4040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9"/>
                <p:cNvSpPr>
                  <a:spLocks noChangeShapeType="1"/>
                </p:cNvSpPr>
                <p:nvPr/>
              </p:nvSpPr>
              <p:spPr bwMode="auto">
                <a:xfrm rot="5400000">
                  <a:off x="367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70"/>
                <p:cNvSpPr>
                  <a:spLocks noChangeShapeType="1"/>
                </p:cNvSpPr>
                <p:nvPr/>
              </p:nvSpPr>
              <p:spPr bwMode="auto">
                <a:xfrm rot="5400000">
                  <a:off x="331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1"/>
                <p:cNvSpPr>
                  <a:spLocks noChangeShapeType="1"/>
                </p:cNvSpPr>
                <p:nvPr/>
              </p:nvSpPr>
              <p:spPr bwMode="auto">
                <a:xfrm rot="5400000">
                  <a:off x="295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2"/>
                <p:cNvSpPr>
                  <a:spLocks noChangeShapeType="1"/>
                </p:cNvSpPr>
                <p:nvPr/>
              </p:nvSpPr>
              <p:spPr bwMode="auto">
                <a:xfrm rot="5400000">
                  <a:off x="2228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88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4"/>
                <p:cNvSpPr>
                  <a:spLocks noChangeShapeType="1"/>
                </p:cNvSpPr>
                <p:nvPr/>
              </p:nvSpPr>
              <p:spPr bwMode="auto">
                <a:xfrm rot="5400000">
                  <a:off x="116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75"/>
                <p:cNvSpPr>
                  <a:spLocks noChangeShapeType="1"/>
                </p:cNvSpPr>
                <p:nvPr/>
              </p:nvSpPr>
              <p:spPr bwMode="auto">
                <a:xfrm rot="5400000">
                  <a:off x="83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152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77"/>
                <p:cNvSpPr>
                  <a:spLocks noChangeShapeType="1"/>
                </p:cNvSpPr>
                <p:nvPr/>
              </p:nvSpPr>
              <p:spPr bwMode="auto">
                <a:xfrm rot="5400000">
                  <a:off x="259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5" name="Text Box 78"/>
            <p:cNvSpPr txBox="1">
              <a:spLocks noChangeArrowheads="1"/>
            </p:cNvSpPr>
            <p:nvPr/>
          </p:nvSpPr>
          <p:spPr bwMode="auto">
            <a:xfrm>
              <a:off x="672" y="3792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-10</a:t>
              </a:r>
              <a:endParaRPr lang="en-US" sz="1800" b="1"/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494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2</a:t>
              </a:r>
              <a:endParaRPr lang="en-US" sz="1800" b="1"/>
            </a:p>
          </p:txBody>
        </p:sp>
        <p:sp>
          <p:nvSpPr>
            <p:cNvPr id="27" name="Text Box 80"/>
            <p:cNvSpPr txBox="1">
              <a:spLocks noChangeArrowheads="1"/>
            </p:cNvSpPr>
            <p:nvPr/>
          </p:nvSpPr>
          <p:spPr bwMode="auto">
            <a:xfrm>
              <a:off x="134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-8</a:t>
              </a:r>
              <a:endParaRPr lang="en-US" sz="1800" b="1"/>
            </a:p>
          </p:txBody>
        </p:sp>
        <p:sp>
          <p:nvSpPr>
            <p:cNvPr id="28" name="Text Box 81"/>
            <p:cNvSpPr txBox="1">
              <a:spLocks noChangeArrowheads="1"/>
            </p:cNvSpPr>
            <p:nvPr/>
          </p:nvSpPr>
          <p:spPr bwMode="auto">
            <a:xfrm>
              <a:off x="206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29" name="Text Box 82"/>
            <p:cNvSpPr txBox="1">
              <a:spLocks noChangeArrowheads="1"/>
            </p:cNvSpPr>
            <p:nvPr/>
          </p:nvSpPr>
          <p:spPr bwMode="auto">
            <a:xfrm>
              <a:off x="278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-4</a:t>
              </a:r>
              <a:endParaRPr lang="en-US" sz="1800" b="1"/>
            </a:p>
          </p:txBody>
        </p:sp>
        <p:sp>
          <p:nvSpPr>
            <p:cNvPr id="30" name="Text Box 83"/>
            <p:cNvSpPr txBox="1">
              <a:spLocks noChangeArrowheads="1"/>
            </p:cNvSpPr>
            <p:nvPr/>
          </p:nvSpPr>
          <p:spPr bwMode="auto">
            <a:xfrm>
              <a:off x="350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-2</a:t>
              </a:r>
              <a:endParaRPr lang="en-US" sz="1800" b="1"/>
            </a:p>
          </p:txBody>
        </p:sp>
        <p:sp>
          <p:nvSpPr>
            <p:cNvPr id="31" name="Text Box 84"/>
            <p:cNvSpPr txBox="1">
              <a:spLocks noChangeArrowheads="1"/>
            </p:cNvSpPr>
            <p:nvPr/>
          </p:nvSpPr>
          <p:spPr bwMode="auto">
            <a:xfrm>
              <a:off x="422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2" name="Text Box 85"/>
            <p:cNvSpPr txBox="1">
              <a:spLocks noChangeArrowheads="1"/>
            </p:cNvSpPr>
            <p:nvPr/>
          </p:nvSpPr>
          <p:spPr bwMode="auto">
            <a:xfrm>
              <a:off x="2304" y="3936"/>
              <a:ext cx="15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Length Scale, meters</a:t>
              </a:r>
            </a:p>
          </p:txBody>
        </p:sp>
        <p:sp>
          <p:nvSpPr>
            <p:cNvPr id="33" name="Text Box 86"/>
            <p:cNvSpPr txBox="1">
              <a:spLocks noChangeArrowheads="1"/>
            </p:cNvSpPr>
            <p:nvPr/>
          </p:nvSpPr>
          <p:spPr bwMode="auto">
            <a:xfrm rot="-5400000">
              <a:off x="-344" y="1879"/>
              <a:ext cx="153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Time Scale, seconds</a:t>
              </a:r>
            </a:p>
          </p:txBody>
        </p:sp>
        <p:sp>
          <p:nvSpPr>
            <p:cNvPr id="34" name="Text Box 87"/>
            <p:cNvSpPr txBox="1">
              <a:spLocks noChangeArrowheads="1"/>
            </p:cNvSpPr>
            <p:nvPr/>
          </p:nvSpPr>
          <p:spPr bwMode="auto">
            <a:xfrm>
              <a:off x="432" y="3648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-12</a:t>
              </a:r>
              <a:endParaRPr lang="en-US" sz="1800" b="1"/>
            </a:p>
          </p:txBody>
        </p:sp>
        <p:sp>
          <p:nvSpPr>
            <p:cNvPr id="35" name="Text Box 88"/>
            <p:cNvSpPr txBox="1">
              <a:spLocks noChangeArrowheads="1"/>
            </p:cNvSpPr>
            <p:nvPr/>
          </p:nvSpPr>
          <p:spPr bwMode="auto">
            <a:xfrm>
              <a:off x="432" y="3120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-9</a:t>
              </a:r>
              <a:endParaRPr lang="en-US" sz="1800" b="1"/>
            </a:p>
          </p:txBody>
        </p:sp>
        <p:sp>
          <p:nvSpPr>
            <p:cNvPr id="36" name="Text Box 89"/>
            <p:cNvSpPr txBox="1">
              <a:spLocks noChangeArrowheads="1"/>
            </p:cNvSpPr>
            <p:nvPr/>
          </p:nvSpPr>
          <p:spPr bwMode="auto">
            <a:xfrm>
              <a:off x="432" y="2544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37" name="Text Box 90"/>
            <p:cNvSpPr txBox="1">
              <a:spLocks noChangeArrowheads="1"/>
            </p:cNvSpPr>
            <p:nvPr/>
          </p:nvSpPr>
          <p:spPr bwMode="auto">
            <a:xfrm>
              <a:off x="432" y="2016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-3</a:t>
              </a:r>
              <a:endParaRPr lang="en-US" sz="1800" b="1"/>
            </a:p>
          </p:txBody>
        </p:sp>
        <p:sp>
          <p:nvSpPr>
            <p:cNvPr id="38" name="Text Box 91"/>
            <p:cNvSpPr txBox="1">
              <a:spLocks noChangeArrowheads="1"/>
            </p:cNvSpPr>
            <p:nvPr/>
          </p:nvSpPr>
          <p:spPr bwMode="auto">
            <a:xfrm>
              <a:off x="432" y="1440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9" name="Text Box 92"/>
            <p:cNvSpPr txBox="1">
              <a:spLocks noChangeArrowheads="1"/>
            </p:cNvSpPr>
            <p:nvPr/>
          </p:nvSpPr>
          <p:spPr bwMode="auto">
            <a:xfrm>
              <a:off x="432" y="91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3</a:t>
              </a:r>
              <a:endParaRPr lang="en-US" sz="1800" b="1"/>
            </a:p>
          </p:txBody>
        </p:sp>
        <p:pic>
          <p:nvPicPr>
            <p:cNvPr id="40" name="Picture 93" descr="B51Fir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88" y="2784"/>
              <a:ext cx="1157" cy="8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96" name="Line 94"/>
          <p:cNvSpPr>
            <a:spLocks noChangeShapeType="1"/>
          </p:cNvSpPr>
          <p:nvPr/>
        </p:nvSpPr>
        <p:spPr bwMode="auto">
          <a:xfrm>
            <a:off x="2617788" y="2800350"/>
            <a:ext cx="1587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Disparity in Time and Length Scales, Wind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49" b="23789"/>
          <a:stretch/>
        </p:blipFill>
        <p:spPr>
          <a:xfrm>
            <a:off x="4931375" y="1148753"/>
            <a:ext cx="1930708" cy="19108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4789" y="1311550"/>
            <a:ext cx="8703171" cy="5202909"/>
            <a:chOff x="265983" y="1837829"/>
            <a:chExt cx="8879605" cy="5202909"/>
          </a:xfrm>
        </p:grpSpPr>
        <p:pic>
          <p:nvPicPr>
            <p:cNvPr id="7" name="Picture 6" descr="windFarmWakes"/>
            <p:cNvPicPr>
              <a:picLocks noChangeAspect="1"/>
            </p:cNvPicPr>
            <p:nvPr/>
          </p:nvPicPr>
          <p:blipFill>
            <a:blip r:embed="rId3">
              <a:alphaModFix amt="58000"/>
            </a:blip>
            <a:srcRect l="8462" r="11692" b="20513"/>
            <a:stretch>
              <a:fillRect/>
            </a:stretch>
          </p:blipFill>
          <p:spPr>
            <a:xfrm>
              <a:off x="6110317" y="1986647"/>
              <a:ext cx="2749489" cy="2064249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12158" r="14701"/>
            <a:stretch/>
          </p:blipFill>
          <p:spPr>
            <a:xfrm>
              <a:off x="4380337" y="2764793"/>
              <a:ext cx="1778691" cy="1653927"/>
            </a:xfrm>
            <a:prstGeom prst="rect">
              <a:avLst/>
            </a:prstGeom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113463" y="1902475"/>
              <a:ext cx="30321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Engineering Scale of Interest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19967685">
              <a:off x="5656263" y="2690269"/>
              <a:ext cx="2438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Source Sans Pro"/>
                </a:rPr>
                <a:t>Convective Transport</a:t>
              </a:r>
            </a:p>
          </p:txBody>
        </p: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>
              <a:off x="2074863" y="3024895"/>
              <a:ext cx="787400" cy="2647950"/>
              <a:chOff x="1440" y="1632"/>
              <a:chExt cx="496" cy="1668"/>
            </a:xfrm>
          </p:grpSpPr>
          <p:sp>
            <p:nvSpPr>
              <p:cNvPr id="72" name="Rectangle 21"/>
              <p:cNvSpPr>
                <a:spLocks noChangeArrowheads="1"/>
              </p:cNvSpPr>
              <p:nvPr/>
            </p:nvSpPr>
            <p:spPr bwMode="auto">
              <a:xfrm>
                <a:off x="1440" y="2100"/>
                <a:ext cx="496" cy="120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>
              <a:off x="2151063" y="2694695"/>
              <a:ext cx="5232400" cy="3263901"/>
              <a:chOff x="1488" y="1424"/>
              <a:chExt cx="3296" cy="2056"/>
            </a:xfrm>
          </p:grpSpPr>
          <p:sp>
            <p:nvSpPr>
              <p:cNvPr id="69" name="Freeform 28"/>
              <p:cNvSpPr>
                <a:spLocks/>
              </p:cNvSpPr>
              <p:nvPr/>
            </p:nvSpPr>
            <p:spPr bwMode="auto">
              <a:xfrm>
                <a:off x="1488" y="1424"/>
                <a:ext cx="3296" cy="2056"/>
              </a:xfrm>
              <a:custGeom>
                <a:avLst/>
                <a:gdLst>
                  <a:gd name="T0" fmla="*/ 3296 w 3296"/>
                  <a:gd name="T1" fmla="*/ 0 h 2056"/>
                  <a:gd name="T2" fmla="*/ 1888 w 3296"/>
                  <a:gd name="T3" fmla="*/ 736 h 2056"/>
                  <a:gd name="T4" fmla="*/ 760 w 3296"/>
                  <a:gd name="T5" fmla="*/ 1448 h 2056"/>
                  <a:gd name="T6" fmla="*/ 0 w 3296"/>
                  <a:gd name="T7" fmla="*/ 2056 h 20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96"/>
                  <a:gd name="T13" fmla="*/ 0 h 2056"/>
                  <a:gd name="T14" fmla="*/ 3296 w 3296"/>
                  <a:gd name="T15" fmla="*/ 2056 h 20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96" h="2056">
                    <a:moveTo>
                      <a:pt x="3296" y="0"/>
                    </a:moveTo>
                    <a:cubicBezTo>
                      <a:pt x="3061" y="123"/>
                      <a:pt x="2311" y="495"/>
                      <a:pt x="1888" y="736"/>
                    </a:cubicBezTo>
                    <a:cubicBezTo>
                      <a:pt x="1465" y="977"/>
                      <a:pt x="1075" y="1228"/>
                      <a:pt x="760" y="1448"/>
                    </a:cubicBezTo>
                    <a:cubicBezTo>
                      <a:pt x="445" y="1668"/>
                      <a:pt x="158" y="1929"/>
                      <a:pt x="0" y="2056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0" name="Freeform 29"/>
              <p:cNvSpPr>
                <a:spLocks/>
              </p:cNvSpPr>
              <p:nvPr/>
            </p:nvSpPr>
            <p:spPr bwMode="auto">
              <a:xfrm>
                <a:off x="1488" y="1800"/>
                <a:ext cx="1736" cy="1656"/>
              </a:xfrm>
              <a:custGeom>
                <a:avLst/>
                <a:gdLst>
                  <a:gd name="T0" fmla="*/ 0 w 1736"/>
                  <a:gd name="T1" fmla="*/ 1656 h 1656"/>
                  <a:gd name="T2" fmla="*/ 1736 w 1736"/>
                  <a:gd name="T3" fmla="*/ 0 h 1656"/>
                  <a:gd name="T4" fmla="*/ 0 60000 65536"/>
                  <a:gd name="T5" fmla="*/ 0 60000 65536"/>
                  <a:gd name="T6" fmla="*/ 0 w 1736"/>
                  <a:gd name="T7" fmla="*/ 0 h 1656"/>
                  <a:gd name="T8" fmla="*/ 1736 w 1736"/>
                  <a:gd name="T9" fmla="*/ 1656 h 165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36" h="1656">
                    <a:moveTo>
                      <a:pt x="0" y="1656"/>
                    </a:moveTo>
                    <a:lnTo>
                      <a:pt x="1736" y="0"/>
                    </a:ln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auto">
              <a:xfrm>
                <a:off x="3216" y="1496"/>
                <a:ext cx="624" cy="304"/>
              </a:xfrm>
              <a:custGeom>
                <a:avLst/>
                <a:gdLst>
                  <a:gd name="T0" fmla="*/ 0 w 624"/>
                  <a:gd name="T1" fmla="*/ 304 h 304"/>
                  <a:gd name="T2" fmla="*/ 160 w 624"/>
                  <a:gd name="T3" fmla="*/ 272 h 304"/>
                  <a:gd name="T4" fmla="*/ 312 w 624"/>
                  <a:gd name="T5" fmla="*/ 208 h 304"/>
                  <a:gd name="T6" fmla="*/ 464 w 624"/>
                  <a:gd name="T7" fmla="*/ 128 h 304"/>
                  <a:gd name="T8" fmla="*/ 624 w 624"/>
                  <a:gd name="T9" fmla="*/ 0 h 3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304"/>
                  <a:gd name="T17" fmla="*/ 624 w 624"/>
                  <a:gd name="T18" fmla="*/ 304 h 3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304">
                    <a:moveTo>
                      <a:pt x="0" y="304"/>
                    </a:moveTo>
                    <a:cubicBezTo>
                      <a:pt x="28" y="299"/>
                      <a:pt x="108" y="288"/>
                      <a:pt x="160" y="272"/>
                    </a:cubicBezTo>
                    <a:cubicBezTo>
                      <a:pt x="212" y="256"/>
                      <a:pt x="261" y="232"/>
                      <a:pt x="312" y="208"/>
                    </a:cubicBezTo>
                    <a:cubicBezTo>
                      <a:pt x="363" y="184"/>
                      <a:pt x="412" y="163"/>
                      <a:pt x="464" y="128"/>
                    </a:cubicBezTo>
                    <a:cubicBezTo>
                      <a:pt x="516" y="93"/>
                      <a:pt x="597" y="23"/>
                      <a:pt x="624" y="0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1822450" y="2810583"/>
              <a:ext cx="6934200" cy="3144838"/>
              <a:chOff x="1281" y="1497"/>
              <a:chExt cx="4368" cy="1981"/>
            </a:xfrm>
          </p:grpSpPr>
          <p:sp>
            <p:nvSpPr>
              <p:cNvPr id="67" name="AutoShape 36"/>
              <p:cNvSpPr>
                <a:spLocks noChangeArrowheads="1"/>
              </p:cNvSpPr>
              <p:nvPr/>
            </p:nvSpPr>
            <p:spPr bwMode="auto">
              <a:xfrm rot="21248332">
                <a:off x="1281" y="3408"/>
                <a:ext cx="4368" cy="70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8" name="AutoShape 39"/>
              <p:cNvSpPr>
                <a:spLocks noChangeArrowheads="1"/>
              </p:cNvSpPr>
              <p:nvPr/>
            </p:nvSpPr>
            <p:spPr bwMode="auto">
              <a:xfrm rot="16200000">
                <a:off x="4655" y="2281"/>
                <a:ext cx="1688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H="1" flipV="1">
              <a:off x="1138238" y="1877132"/>
              <a:ext cx="9525" cy="45275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>
              <a:off x="1069975" y="20533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6" name="Line 49"/>
            <p:cNvSpPr>
              <a:spLocks noChangeShapeType="1"/>
            </p:cNvSpPr>
            <p:nvPr/>
          </p:nvSpPr>
          <p:spPr bwMode="auto">
            <a:xfrm>
              <a:off x="1069975" y="26486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7" name="Line 50"/>
            <p:cNvSpPr>
              <a:spLocks noChangeShapeType="1"/>
            </p:cNvSpPr>
            <p:nvPr/>
          </p:nvSpPr>
          <p:spPr bwMode="auto">
            <a:xfrm>
              <a:off x="1069975" y="23581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8" name="Line 51"/>
            <p:cNvSpPr>
              <a:spLocks noChangeShapeType="1"/>
            </p:cNvSpPr>
            <p:nvPr/>
          </p:nvSpPr>
          <p:spPr bwMode="auto">
            <a:xfrm>
              <a:off x="1069975" y="29391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1069975" y="350590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1069975" y="32296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1069975" y="38011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>
              <a:off x="1069975" y="40964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3" name="Line 56"/>
            <p:cNvSpPr>
              <a:spLocks noChangeShapeType="1"/>
            </p:cNvSpPr>
            <p:nvPr/>
          </p:nvSpPr>
          <p:spPr bwMode="auto">
            <a:xfrm>
              <a:off x="1069975" y="43869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>
              <a:off x="1069975" y="46774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>
              <a:off x="1069975" y="52680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1069975" y="55442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1069975" y="61300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1069975" y="63967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>
              <a:off x="1069975" y="58395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0" name="Line 63"/>
            <p:cNvSpPr>
              <a:spLocks noChangeShapeType="1"/>
            </p:cNvSpPr>
            <p:nvPr/>
          </p:nvSpPr>
          <p:spPr bwMode="auto">
            <a:xfrm>
              <a:off x="1069975" y="49727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grpSp>
          <p:nvGrpSpPr>
            <p:cNvPr id="31" name="Group 64"/>
            <p:cNvGrpSpPr>
              <a:grpSpLocks/>
            </p:cNvGrpSpPr>
            <p:nvPr/>
          </p:nvGrpSpPr>
          <p:grpSpPr bwMode="auto">
            <a:xfrm>
              <a:off x="1147763" y="6412620"/>
              <a:ext cx="6783388" cy="74613"/>
              <a:chOff x="856" y="3772"/>
              <a:chExt cx="4273" cy="47"/>
            </a:xfrm>
          </p:grpSpPr>
          <p:sp>
            <p:nvSpPr>
              <p:cNvPr id="54" name="Line 65"/>
              <p:cNvSpPr>
                <a:spLocks noChangeShapeType="1"/>
              </p:cNvSpPr>
              <p:nvPr/>
            </p:nvSpPr>
            <p:spPr bwMode="auto">
              <a:xfrm rot="5400000">
                <a:off x="51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5" name="Line 66"/>
              <p:cNvSpPr>
                <a:spLocks noChangeShapeType="1"/>
              </p:cNvSpPr>
              <p:nvPr/>
            </p:nvSpPr>
            <p:spPr bwMode="auto">
              <a:xfrm rot="5400000">
                <a:off x="44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6" name="Line 67"/>
              <p:cNvSpPr>
                <a:spLocks noChangeShapeType="1"/>
              </p:cNvSpPr>
              <p:nvPr/>
            </p:nvSpPr>
            <p:spPr bwMode="auto">
              <a:xfrm rot="5400000">
                <a:off x="474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7" name="Line 68"/>
              <p:cNvSpPr>
                <a:spLocks noChangeShapeType="1"/>
              </p:cNvSpPr>
              <p:nvPr/>
            </p:nvSpPr>
            <p:spPr bwMode="auto">
              <a:xfrm rot="5400000">
                <a:off x="4040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8" name="Line 69"/>
              <p:cNvSpPr>
                <a:spLocks noChangeShapeType="1"/>
              </p:cNvSpPr>
              <p:nvPr/>
            </p:nvSpPr>
            <p:spPr bwMode="auto">
              <a:xfrm rot="5400000">
                <a:off x="367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9" name="Line 70"/>
              <p:cNvSpPr>
                <a:spLocks noChangeShapeType="1"/>
              </p:cNvSpPr>
              <p:nvPr/>
            </p:nvSpPr>
            <p:spPr bwMode="auto">
              <a:xfrm rot="5400000">
                <a:off x="331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0" name="Line 71"/>
              <p:cNvSpPr>
                <a:spLocks noChangeShapeType="1"/>
              </p:cNvSpPr>
              <p:nvPr/>
            </p:nvSpPr>
            <p:spPr bwMode="auto">
              <a:xfrm rot="5400000">
                <a:off x="295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1" name="Line 72"/>
              <p:cNvSpPr>
                <a:spLocks noChangeShapeType="1"/>
              </p:cNvSpPr>
              <p:nvPr/>
            </p:nvSpPr>
            <p:spPr bwMode="auto">
              <a:xfrm rot="5400000">
                <a:off x="2228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2" name="Line 73"/>
              <p:cNvSpPr>
                <a:spLocks noChangeShapeType="1"/>
              </p:cNvSpPr>
              <p:nvPr/>
            </p:nvSpPr>
            <p:spPr bwMode="auto">
              <a:xfrm rot="5400000">
                <a:off x="188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3" name="Line 74"/>
              <p:cNvSpPr>
                <a:spLocks noChangeShapeType="1"/>
              </p:cNvSpPr>
              <p:nvPr/>
            </p:nvSpPr>
            <p:spPr bwMode="auto">
              <a:xfrm rot="5400000">
                <a:off x="116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4" name="Line 75"/>
              <p:cNvSpPr>
                <a:spLocks noChangeShapeType="1"/>
              </p:cNvSpPr>
              <p:nvPr/>
            </p:nvSpPr>
            <p:spPr bwMode="auto">
              <a:xfrm rot="5400000">
                <a:off x="83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5" name="Line 76"/>
              <p:cNvSpPr>
                <a:spLocks noChangeShapeType="1"/>
              </p:cNvSpPr>
              <p:nvPr/>
            </p:nvSpPr>
            <p:spPr bwMode="auto">
              <a:xfrm rot="5400000">
                <a:off x="152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6" name="Line 77"/>
              <p:cNvSpPr>
                <a:spLocks noChangeShapeType="1"/>
              </p:cNvSpPr>
              <p:nvPr/>
            </p:nvSpPr>
            <p:spPr bwMode="auto">
              <a:xfrm rot="5400000">
                <a:off x="259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32" name="Text Box 79"/>
            <p:cNvSpPr txBox="1">
              <a:spLocks noChangeArrowheads="1"/>
            </p:cNvSpPr>
            <p:nvPr/>
          </p:nvSpPr>
          <p:spPr bwMode="auto">
            <a:xfrm>
              <a:off x="7134462" y="6453896"/>
              <a:ext cx="5376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smtClean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3" name="Text Box 80"/>
            <p:cNvSpPr txBox="1">
              <a:spLocks noChangeArrowheads="1"/>
            </p:cNvSpPr>
            <p:nvPr/>
          </p:nvSpPr>
          <p:spPr bwMode="auto">
            <a:xfrm>
              <a:off x="1173163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 smtClean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4" name="Text Box 81"/>
            <p:cNvSpPr txBox="1">
              <a:spLocks noChangeArrowheads="1"/>
            </p:cNvSpPr>
            <p:nvPr/>
          </p:nvSpPr>
          <p:spPr bwMode="auto">
            <a:xfrm>
              <a:off x="2476500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 smtClean="0">
                  <a:solidFill>
                    <a:srgbClr val="000000"/>
                  </a:solidFill>
                  <a:latin typeface="Source Sans Pro"/>
                </a:rPr>
                <a:t>-4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5" name="Text Box 82"/>
            <p:cNvSpPr txBox="1">
              <a:spLocks noChangeArrowheads="1"/>
            </p:cNvSpPr>
            <p:nvPr/>
          </p:nvSpPr>
          <p:spPr bwMode="auto">
            <a:xfrm>
              <a:off x="3779838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 smtClean="0">
                  <a:solidFill>
                    <a:srgbClr val="000000"/>
                  </a:solidFill>
                  <a:latin typeface="Source Sans Pro"/>
                </a:rPr>
                <a:t>-2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6" name="Text Box 83"/>
            <p:cNvSpPr txBox="1">
              <a:spLocks noChangeArrowheads="1"/>
            </p:cNvSpPr>
            <p:nvPr/>
          </p:nvSpPr>
          <p:spPr bwMode="auto">
            <a:xfrm>
              <a:off x="4903788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7" name="Text Box 84"/>
            <p:cNvSpPr txBox="1">
              <a:spLocks noChangeArrowheads="1"/>
            </p:cNvSpPr>
            <p:nvPr/>
          </p:nvSpPr>
          <p:spPr bwMode="auto">
            <a:xfrm>
              <a:off x="6054725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8" name="Text Box 85"/>
            <p:cNvSpPr txBox="1">
              <a:spLocks noChangeArrowheads="1"/>
            </p:cNvSpPr>
            <p:nvPr/>
          </p:nvSpPr>
          <p:spPr bwMode="auto">
            <a:xfrm>
              <a:off x="3550152" y="6671406"/>
              <a:ext cx="22103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Length Scale, </a:t>
              </a:r>
              <a:r>
                <a:rPr lang="en-US" b="1" dirty="0" smtClean="0">
                  <a:solidFill>
                    <a:srgbClr val="000000"/>
                  </a:solidFill>
                  <a:latin typeface="Calibri"/>
                  <a:cs typeface="Calibri"/>
                </a:rPr>
                <a:t>meters</a:t>
              </a:r>
              <a:endParaRPr lang="en-US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 Box 86"/>
            <p:cNvSpPr txBox="1">
              <a:spLocks noChangeArrowheads="1"/>
            </p:cNvSpPr>
            <p:nvPr/>
          </p:nvSpPr>
          <p:spPr bwMode="auto">
            <a:xfrm rot="16200000">
              <a:off x="-588039" y="3411955"/>
              <a:ext cx="2084863" cy="376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Time Scale, seconds</a:t>
              </a:r>
            </a:p>
          </p:txBody>
        </p:sp>
        <p:sp>
          <p:nvSpPr>
            <p:cNvPr id="40" name="Text Box 89"/>
            <p:cNvSpPr txBox="1">
              <a:spLocks noChangeArrowheads="1"/>
            </p:cNvSpPr>
            <p:nvPr/>
          </p:nvSpPr>
          <p:spPr bwMode="auto">
            <a:xfrm>
              <a:off x="614363" y="6220395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1" name="Text Box 90"/>
            <p:cNvSpPr txBox="1">
              <a:spLocks noChangeArrowheads="1"/>
            </p:cNvSpPr>
            <p:nvPr/>
          </p:nvSpPr>
          <p:spPr bwMode="auto">
            <a:xfrm>
              <a:off x="614363" y="4789132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2" name="Text Box 91"/>
            <p:cNvSpPr txBox="1">
              <a:spLocks noChangeArrowheads="1"/>
            </p:cNvSpPr>
            <p:nvPr/>
          </p:nvSpPr>
          <p:spPr bwMode="auto">
            <a:xfrm>
              <a:off x="614363" y="3290008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3" name="Text Box 92"/>
            <p:cNvSpPr txBox="1">
              <a:spLocks noChangeArrowheads="1"/>
            </p:cNvSpPr>
            <p:nvPr/>
          </p:nvSpPr>
          <p:spPr bwMode="auto">
            <a:xfrm>
              <a:off x="614363" y="1881895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132816" y="1837829"/>
              <a:ext cx="4763" cy="47216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50938" y="6506680"/>
              <a:ext cx="78279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smallScaleTurbIStockPhotoMarleneDeGrood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60" y="4385995"/>
              <a:ext cx="1958327" cy="1263650"/>
            </a:xfrm>
            <a:prstGeom prst="rect">
              <a:avLst/>
            </a:prstGeom>
          </p:spPr>
        </p:pic>
        <p:pic>
          <p:nvPicPr>
            <p:cNvPr id="47" name="Picture 46" descr="the32MillionMesh.ti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" r="31390"/>
            <a:stretch/>
          </p:blipFill>
          <p:spPr>
            <a:xfrm>
              <a:off x="1845736" y="4999442"/>
              <a:ext cx="1444359" cy="1104974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722563" y="2585158"/>
              <a:ext cx="1722438" cy="2369121"/>
              <a:chOff x="4475486" y="4031084"/>
              <a:chExt cx="1379886" cy="1689701"/>
            </a:xfrm>
          </p:grpSpPr>
          <p:pic>
            <p:nvPicPr>
              <p:cNvPr id="51" name="Picture 6" descr="004_4_000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83772" y="4031084"/>
                <a:ext cx="1371600" cy="168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8"/>
              <p:cNvSpPr txBox="1">
                <a:spLocks noChangeArrowheads="1"/>
              </p:cNvSpPr>
              <p:nvPr/>
            </p:nvSpPr>
            <p:spPr bwMode="auto">
              <a:xfrm>
                <a:off x="4693874" y="4083949"/>
                <a:ext cx="1005403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Knight &amp; Carver</a:t>
                </a:r>
              </a:p>
            </p:txBody>
          </p:sp>
          <p:sp>
            <p:nvSpPr>
              <p:cNvPr id="53" name="Rectangle 4"/>
              <p:cNvSpPr>
                <a:spLocks noChangeArrowheads="1"/>
              </p:cNvSpPr>
              <p:nvPr/>
            </p:nvSpPr>
            <p:spPr bwMode="auto">
              <a:xfrm>
                <a:off x="4475486" y="5353614"/>
                <a:ext cx="1324181" cy="181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Severe Leading Edge Erosion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21288078">
              <a:off x="2371616" y="5873070"/>
              <a:ext cx="590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Sound propagation (turbulent atmosphere and complex domains)</a:t>
              </a:r>
            </a:p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pic>
          <p:nvPicPr>
            <p:cNvPr id="50" name="Picture 49" descr="APG8_Oblique_slice_xz_y15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r="3107"/>
            <a:stretch/>
          </p:blipFill>
          <p:spPr>
            <a:xfrm rot="16200000">
              <a:off x="169021" y="4630701"/>
              <a:ext cx="2743200" cy="684114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9"/>
          <a:srcRect l="19444" t="14017" r="20915"/>
          <a:stretch/>
        </p:blipFill>
        <p:spPr>
          <a:xfrm>
            <a:off x="5954984" y="3028243"/>
            <a:ext cx="1473505" cy="1100798"/>
          </a:xfrm>
          <a:prstGeom prst="rect">
            <a:avLst/>
          </a:prstGeom>
        </p:spPr>
      </p:pic>
      <p:pic>
        <p:nvPicPr>
          <p:cNvPr id="75" name="Picture 74" descr="61.5m_wind_turbine_tru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59" y="3977030"/>
            <a:ext cx="2072337" cy="7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Scaling Exercise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My House: 1000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WH: 60,000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One person would paint my house in two days (!!)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white house will require one person 120 days (!!)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0" name="Rectangle 29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  <a:cs typeface="Lucida Sans Unicode"/>
                </a:rPr>
                <a:t>= 500 </a:t>
              </a:r>
              <a:r>
                <a:rPr lang="en-US" sz="1600" dirty="0" err="1" smtClean="0">
                  <a:latin typeface="+mj-lt"/>
                  <a:cs typeface="Lucida Sans Unicode"/>
                </a:rPr>
                <a:t>sq</a:t>
              </a:r>
              <a:r>
                <a:rPr lang="en-US" sz="1600" dirty="0" smtClean="0">
                  <a:latin typeface="+mj-lt"/>
                  <a:cs typeface="Lucida Sans Unicode"/>
                </a:rPr>
                <a:t> </a:t>
              </a:r>
              <a:r>
                <a:rPr lang="en-US" sz="1600" dirty="0" err="1" smtClean="0">
                  <a:latin typeface="+mj-lt"/>
                  <a:cs typeface="Lucida Sans Unicode"/>
                </a:rPr>
                <a:t>ft</a:t>
              </a:r>
              <a:r>
                <a:rPr lang="en-US" sz="1600" dirty="0" smtClean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  <a:cs typeface="Lucida Sans Unicode"/>
                </a:rPr>
                <a:t>= 500 </a:t>
              </a:r>
              <a:r>
                <a:rPr lang="en-US" sz="1600" dirty="0" err="1" smtClean="0">
                  <a:latin typeface="+mj-lt"/>
                  <a:cs typeface="Lucida Sans Unicode"/>
                </a:rPr>
                <a:t>sq</a:t>
              </a:r>
              <a:r>
                <a:rPr lang="en-US" sz="1600" dirty="0" smtClean="0">
                  <a:latin typeface="+mj-lt"/>
                  <a:cs typeface="Lucida Sans Unicode"/>
                </a:rPr>
                <a:t> </a:t>
              </a:r>
              <a:r>
                <a:rPr lang="en-US" sz="1600" dirty="0" err="1" smtClean="0">
                  <a:latin typeface="+mj-lt"/>
                  <a:cs typeface="Lucida Sans Unicode"/>
                </a:rPr>
                <a:t>ft</a:t>
              </a:r>
              <a:r>
                <a:rPr lang="en-US" sz="1600" dirty="0" smtClean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Painting Rate 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My House: 1000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WH: 60,000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House, More People (each person with reduced load)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2264" y="4935828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5" y="4935828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6772" y="520836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336255" y="5261283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smtClean="0">
                <a:cs typeface="Lucida Sans Unicode"/>
              </a:rPr>
              <a:t>= One </a:t>
            </a:r>
            <a:r>
              <a:rPr lang="en-US" sz="1600" dirty="0" smtClean="0">
                <a:cs typeface="Lucida Sans Unicode"/>
              </a:rPr>
              <a:t>day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25251" y="5837117"/>
            <a:ext cx="458642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50" y="5837117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69365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812733" y="6150499"/>
            <a:ext cx="5129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cs typeface="Lucida Sans Unicode"/>
              </a:rPr>
              <a:t>= Faster Completion; Half day (each person 250 </a:t>
            </a:r>
            <a:r>
              <a:rPr lang="en-US" sz="1600" dirty="0" err="1" smtClean="0">
                <a:cs typeface="Lucida Sans Unicode"/>
              </a:rPr>
              <a:t>sq</a:t>
            </a:r>
            <a:r>
              <a:rPr lang="en-US" sz="1600" dirty="0" smtClean="0">
                <a:cs typeface="Lucida Sans Unicode"/>
              </a:rPr>
              <a:t> </a:t>
            </a:r>
            <a:r>
              <a:rPr lang="en-US" sz="1600" dirty="0" err="1" smtClean="0">
                <a:cs typeface="Lucida Sans Unicode"/>
              </a:rPr>
              <a:t>ft</a:t>
            </a:r>
            <a:r>
              <a:rPr lang="en-US" sz="1600" dirty="0" smtClean="0">
                <a:cs typeface="Lucida Sans Unicode"/>
              </a:rPr>
              <a:t>)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53" y="5837117"/>
            <a:ext cx="914400" cy="914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32838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612184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47" y="5837117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6" name="Rectangle 35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  <a:cs typeface="Lucida Sans Unicode"/>
                </a:rPr>
                <a:t>= 500 </a:t>
              </a:r>
              <a:r>
                <a:rPr lang="en-US" sz="1600" dirty="0" err="1" smtClean="0">
                  <a:latin typeface="+mj-lt"/>
                  <a:cs typeface="Lucida Sans Unicode"/>
                </a:rPr>
                <a:t>sq</a:t>
              </a:r>
              <a:r>
                <a:rPr lang="en-US" sz="1600" dirty="0" smtClean="0">
                  <a:latin typeface="+mj-lt"/>
                  <a:cs typeface="Lucida Sans Unicode"/>
                </a:rPr>
                <a:t> </a:t>
              </a:r>
              <a:r>
                <a:rPr lang="en-US" sz="1600" dirty="0" err="1" smtClean="0">
                  <a:latin typeface="+mj-lt"/>
                  <a:cs typeface="Lucida Sans Unicode"/>
                </a:rPr>
                <a:t>ft</a:t>
              </a:r>
              <a:r>
                <a:rPr lang="en-US" sz="1600" dirty="0" smtClean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  <a:cs typeface="Lucida Sans Unicode"/>
                </a:rPr>
                <a:t>= 500 </a:t>
              </a:r>
              <a:r>
                <a:rPr lang="en-US" sz="1600" dirty="0" err="1" smtClean="0">
                  <a:latin typeface="+mj-lt"/>
                  <a:cs typeface="Lucida Sans Unicode"/>
                </a:rPr>
                <a:t>sq</a:t>
              </a:r>
              <a:r>
                <a:rPr lang="en-US" sz="1600" dirty="0" smtClean="0">
                  <a:latin typeface="+mj-lt"/>
                  <a:cs typeface="Lucida Sans Unicode"/>
                </a:rPr>
                <a:t> </a:t>
              </a:r>
              <a:r>
                <a:rPr lang="en-US" sz="1600" dirty="0" err="1" smtClean="0">
                  <a:latin typeface="+mj-lt"/>
                  <a:cs typeface="Lucida Sans Unicode"/>
                </a:rPr>
                <a:t>ft</a:t>
              </a:r>
              <a:r>
                <a:rPr lang="en-US" sz="1600" dirty="0" smtClean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Painting Rate 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59" y="5910658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01305" y="5391320"/>
            <a:ext cx="2569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(    )</a:t>
            </a:r>
            <a:endParaRPr lang="en-US" sz="9600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My House: 1000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dirty="0" smtClean="0"/>
              <a:t>WH: 60,000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House, More People (with shared load)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66011" y="4951396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2" y="4951396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7369" y="5223930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819918" y="5288180"/>
            <a:ext cx="1037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cs typeface="Lucida Sans Unicode"/>
              </a:rPr>
              <a:t>= 60 days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88398" y="5910658"/>
            <a:ext cx="458642" cy="914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629756" y="618319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937684" y="6247442"/>
            <a:ext cx="846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cs typeface="Lucida Sans Unicode"/>
              </a:rPr>
              <a:t>= 1 day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088107" y="61267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60x</a:t>
            </a: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47" name="Rectangle 46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  <a:cs typeface="Lucida Sans Unicode"/>
                </a:rPr>
                <a:t>= 500 </a:t>
              </a:r>
              <a:r>
                <a:rPr lang="en-US" sz="1600" dirty="0" err="1" smtClean="0">
                  <a:latin typeface="+mj-lt"/>
                  <a:cs typeface="Lucida Sans Unicode"/>
                </a:rPr>
                <a:t>sq</a:t>
              </a:r>
              <a:r>
                <a:rPr lang="en-US" sz="1600" dirty="0" smtClean="0">
                  <a:latin typeface="+mj-lt"/>
                  <a:cs typeface="Lucida Sans Unicode"/>
                </a:rPr>
                <a:t> </a:t>
              </a:r>
              <a:r>
                <a:rPr lang="en-US" sz="1600" dirty="0" err="1" smtClean="0">
                  <a:latin typeface="+mj-lt"/>
                  <a:cs typeface="Lucida Sans Unicode"/>
                </a:rPr>
                <a:t>ft</a:t>
              </a:r>
              <a:r>
                <a:rPr lang="en-US" sz="1600" dirty="0" smtClean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+mj-lt"/>
                  <a:cs typeface="Lucida Sans Unicode"/>
                </a:rPr>
                <a:t>= 500 </a:t>
              </a:r>
              <a:r>
                <a:rPr lang="en-US" sz="1600" dirty="0" err="1" smtClean="0">
                  <a:latin typeface="+mj-lt"/>
                  <a:cs typeface="Lucida Sans Unicode"/>
                </a:rPr>
                <a:t>sq</a:t>
              </a:r>
              <a:r>
                <a:rPr lang="en-US" sz="1600" dirty="0" smtClean="0">
                  <a:latin typeface="+mj-lt"/>
                  <a:cs typeface="Lucida Sans Unicode"/>
                </a:rPr>
                <a:t> </a:t>
              </a:r>
              <a:r>
                <a:rPr lang="en-US" sz="1600" dirty="0" err="1" smtClean="0">
                  <a:latin typeface="+mj-lt"/>
                  <a:cs typeface="Lucida Sans Unicode"/>
                </a:rPr>
                <a:t>ft</a:t>
              </a:r>
              <a:r>
                <a:rPr lang="en-US" sz="1600" dirty="0" smtClean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Painting Rate Legend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17238" y="5662667"/>
            <a:ext cx="392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cs typeface="Lucida Sans Unicode"/>
              </a:rPr>
              <a:t>Time to completion is one day. Everyone</a:t>
            </a:r>
          </a:p>
          <a:p>
            <a:pPr algn="ctr"/>
            <a:r>
              <a:rPr lang="en-US" sz="1600" dirty="0">
                <a:cs typeface="Lucida Sans Unicode"/>
              </a:rPr>
              <a:t>i</a:t>
            </a:r>
            <a:r>
              <a:rPr lang="en-US" sz="1600" dirty="0" smtClean="0">
                <a:cs typeface="Lucida Sans Unicode"/>
              </a:rPr>
              <a:t>nvolved provided 500 </a:t>
            </a:r>
            <a:r>
              <a:rPr lang="en-US" sz="1600" dirty="0" err="1" smtClean="0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 smtClean="0">
                <a:cs typeface="Lucida Sans Unicode"/>
              </a:rPr>
              <a:t>ft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8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Strong Scaling: How the solution time varies with increased computational resources (cores, threads, GPU/Warps) on a fixed-size problem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User Y has a mesh that is 1 billion elements and would like to minimize the time it takes to complete a simulation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Weak Scaling:</a:t>
            </a:r>
            <a:r>
              <a:rPr lang="en-US" dirty="0"/>
              <a:t> How the solution time varies with increased </a:t>
            </a:r>
            <a:r>
              <a:rPr lang="en-US" dirty="0" smtClean="0"/>
              <a:t>problem size on a fixed computational resource load </a:t>
            </a:r>
            <a:r>
              <a:rPr lang="en-US" dirty="0"/>
              <a:t>(cores, threads, GPU/Warps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User Y is conducting a validation study that includes three mesh resolutions, which were obtained by uniform mesh refinement, and would like to increase the computational resource appropriately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7618" y="648866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Strong Scaling</a:t>
            </a:r>
            <a:endParaRPr lang="en-US" dirty="0"/>
          </a:p>
        </p:txBody>
      </p:sp>
      <p:pic>
        <p:nvPicPr>
          <p:cNvPr id="7" name="Picture 6" descr="EdgeW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81" y="3958542"/>
            <a:ext cx="2583832" cy="2530126"/>
          </a:xfrm>
          <a:prstGeom prst="rect">
            <a:avLst/>
          </a:prstGeom>
        </p:spPr>
      </p:pic>
      <p:pic>
        <p:nvPicPr>
          <p:cNvPr id="8" name="Picture 7" descr="lowMachWea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27" y="3958542"/>
            <a:ext cx="2742181" cy="2530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2008" y="6488668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Weak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7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Performance: Through the Years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8928" y="2025651"/>
            <a:ext cx="1844802" cy="1974850"/>
            <a:chOff x="1088104" y="1557867"/>
            <a:chExt cx="2459736" cy="26331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04" y="1557867"/>
              <a:ext cx="2459736" cy="1828503"/>
            </a:xfrm>
            <a:prstGeom prst="rect">
              <a:avLst/>
            </a:prstGeom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1264401" y="3505200"/>
              <a:ext cx="2107142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Mainframes</a:t>
              </a:r>
            </a:p>
            <a:p>
              <a:r>
                <a:rPr lang="en-US" sz="1350" dirty="0"/>
                <a:t>60’s to 70’s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73708" y="2025651"/>
            <a:ext cx="1839142" cy="1974850"/>
            <a:chOff x="3770314" y="1557867"/>
            <a:chExt cx="2452189" cy="2633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0314" y="1557867"/>
              <a:ext cx="2452189" cy="1828800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3861863" y="3505200"/>
              <a:ext cx="2269091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Vector </a:t>
              </a:r>
            </a:p>
            <a:p>
              <a:r>
                <a:rPr lang="en-US" sz="1350"/>
                <a:t>Supercomputers</a:t>
              </a:r>
            </a:p>
            <a:p>
              <a:r>
                <a:rPr lang="en-US" sz="1350"/>
                <a:t>70’s to early 90’s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14375" y="5243468"/>
            <a:ext cx="7715250" cy="3231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</a:rPr>
              <a:t>Technology disruptions require a significant increase in complexity of our codes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629401" y="2025650"/>
            <a:ext cx="1812131" cy="2314979"/>
            <a:chOff x="8839200" y="1557867"/>
            <a:chExt cx="2416175" cy="3086638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8839200" y="3505200"/>
              <a:ext cx="2416175" cy="1139305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MPP w/ </a:t>
              </a:r>
              <a:r>
                <a:rPr lang="en-US" sz="1350"/>
                <a:t>Advanced Architecture </a:t>
              </a:r>
              <a:r>
                <a:rPr lang="en-US" sz="1350" dirty="0"/>
                <a:t>nodes: Multilevel, heterogeneous, energy and memory constrained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501" y="1557867"/>
              <a:ext cx="2369572" cy="183074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527083" y="4697550"/>
            <a:ext cx="6349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>
                <a:solidFill>
                  <a:srgbClr val="FF0000"/>
                </a:solidFill>
              </a:rPr>
              <a:t>ROOM            </a:t>
            </a:r>
            <a:r>
              <a:rPr lang="en-US" sz="1350" u="sng" dirty="0">
                <a:solidFill>
                  <a:srgbClr val="FF0000"/>
                </a:solidFill>
                <a:sym typeface="Wingdings"/>
              </a:rPr>
              <a:t>    </a:t>
            </a:r>
            <a:r>
              <a:rPr lang="en-US" sz="1350" u="sng" dirty="0" smtClean="0">
                <a:solidFill>
                  <a:srgbClr val="FF0000"/>
                </a:solidFill>
                <a:sym typeface="Wingdings"/>
              </a:rPr>
              <a:t>   </a:t>
            </a:r>
            <a:r>
              <a:rPr lang="en-US" sz="1350" u="sng" dirty="0">
                <a:solidFill>
                  <a:srgbClr val="FF0000"/>
                </a:solidFill>
                <a:sym typeface="Wingdings"/>
              </a:rPr>
              <a:t>MACHINE                   CABINET                            </a:t>
            </a:r>
            <a:r>
              <a:rPr lang="en-US" sz="1350" u="sng" dirty="0" smtClean="0">
                <a:solidFill>
                  <a:srgbClr val="FF0000"/>
                </a:solidFill>
                <a:sym typeface="Wingdings"/>
              </a:rPr>
              <a:t>CHIP</a:t>
            </a:r>
          </a:p>
          <a:p>
            <a:pPr algn="ctr"/>
            <a:r>
              <a:rPr lang="en-US" sz="1350" dirty="0" smtClean="0">
                <a:solidFill>
                  <a:srgbClr val="FF0000"/>
                </a:solidFill>
                <a:sym typeface="Wingdings"/>
              </a:rPr>
              <a:t>COMPLEXITY</a:t>
            </a:r>
            <a:endParaRPr lang="en-US" sz="1350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82827" y="2025651"/>
            <a:ext cx="1728216" cy="1974850"/>
            <a:chOff x="6488948" y="1557867"/>
            <a:chExt cx="2304288" cy="2633133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6536192" y="3505200"/>
              <a:ext cx="2209800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Massively parallel processor (MPP) systems with simple nodes</a:t>
              </a:r>
            </a:p>
            <a:p>
              <a:r>
                <a:rPr lang="en-US" sz="1350"/>
                <a:t>1990’s to 2010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48" y="1557867"/>
              <a:ext cx="2304288" cy="1829875"/>
            </a:xfrm>
            <a:prstGeom prst="rect">
              <a:avLst/>
            </a:prstGeom>
          </p:spPr>
        </p:pic>
      </p:grp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HPC is facing a new disruption in technology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</a:t>
            </a:r>
            <a:r>
              <a:rPr lang="en-US" sz="1200" dirty="0" smtClean="0">
                <a:latin typeface="+mj-lt"/>
              </a:rPr>
              <a:t>.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jpeg"/></Relationships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24A91"/>
    </a:dk2>
    <a:lt2>
      <a:srgbClr val="FFFCCE"/>
    </a:lt2>
    <a:accent1>
      <a:srgbClr val="D6DDE9"/>
    </a:accent1>
    <a:accent2>
      <a:srgbClr val="C0C0C0"/>
    </a:accent2>
    <a:accent3>
      <a:srgbClr val="D2D5FF"/>
    </a:accent3>
    <a:accent4>
      <a:srgbClr val="FFFCCE"/>
    </a:accent4>
    <a:accent5>
      <a:srgbClr val="FFFFFF"/>
    </a:accent5>
    <a:accent6>
      <a:srgbClr val="FFFFFF"/>
    </a:accent6>
    <a:hlink>
      <a:srgbClr val="FFFFFF"/>
    </a:hlink>
    <a:folHlink>
      <a:srgbClr val="6C0036"/>
    </a:folHlink>
  </a:clrScheme>
  <a:fontScheme name="Orbit">
    <a:majorFont>
      <a:latin typeface="Candara"/>
      <a:ea typeface=""/>
      <a:cs typeface=""/>
      <a:font script="Jpan" typeface="ＭＳ Ｐゴシック"/>
    </a:majorFont>
    <a:minorFont>
      <a:latin typeface="Candara"/>
      <a:ea typeface=""/>
      <a:cs typeface=""/>
      <a:font script="Jpan" typeface="ＭＳ Ｐゴシック"/>
    </a:minorFont>
  </a:fontScheme>
  <a:fmtScheme name="Modul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7500"/>
              <a:satMod val="137000"/>
            </a:schemeClr>
          </a:gs>
          <a:gs pos="55000">
            <a:schemeClr val="phClr">
              <a:shade val="69000"/>
              <a:satMod val="137000"/>
            </a:schemeClr>
          </a:gs>
          <a:gs pos="100000">
            <a:schemeClr val="phClr">
              <a:shade val="98000"/>
              <a:satMod val="137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48000" cap="flat" cmpd="thickThin" algn="ctr">
        <a:solidFill>
          <a:schemeClr val="phClr"/>
        </a:solidFill>
        <a:prstDash val="solid"/>
      </a:ln>
      <a:ln w="48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45000" dist="25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8000"/>
              <a:satMod val="300000"/>
            </a:schemeClr>
          </a:gs>
          <a:gs pos="12000">
            <a:schemeClr val="phClr">
              <a:tint val="48000"/>
              <a:satMod val="300000"/>
            </a:schemeClr>
          </a:gs>
          <a:gs pos="20000">
            <a:schemeClr val="phClr">
              <a:tint val="49000"/>
              <a:satMod val="300000"/>
            </a:schemeClr>
          </a:gs>
          <a:gs pos="100000">
            <a:schemeClr val="phClr">
              <a:shade val="30000"/>
            </a:schemeClr>
          </a:gs>
        </a:gsLst>
        <a:path path="circle">
          <a:fillToRect l="10000" t="-25000" r="10000" b="125000"/>
        </a:path>
      </a:gradFill>
      <a:blipFill>
        <a:blip xmlns:r="http://schemas.openxmlformats.org/officeDocument/2006/relationships" r:embed="rId1">
          <a:duotone>
            <a:schemeClr val="phClr">
              <a:shade val="75000"/>
              <a:satMod val="105000"/>
            </a:schemeClr>
            <a:schemeClr val="phClr">
              <a:tint val="95000"/>
              <a:satMod val="105000"/>
            </a:schemeClr>
          </a:duotone>
        </a:blip>
        <a:tile tx="0" ty="0" sx="38000" sy="38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3458</TotalTime>
  <Words>770</Words>
  <Application>Microsoft Macintosh PowerPoint</Application>
  <PresentationFormat>On-screen Show (4:3)</PresentationFormat>
  <Paragraphs>177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Candara</vt:lpstr>
      <vt:lpstr>Garamond</vt:lpstr>
      <vt:lpstr>Gill Sans MT</vt:lpstr>
      <vt:lpstr>Lucida Sans Unicode</vt:lpstr>
      <vt:lpstr>Source Sans Pro</vt:lpstr>
      <vt:lpstr>Trebuchet MS</vt:lpstr>
      <vt:lpstr>Wingdings</vt:lpstr>
      <vt:lpstr>Arial</vt:lpstr>
      <vt:lpstr>Sandia2018_4x3</vt:lpstr>
      <vt:lpstr>PowerPoint Presentation</vt:lpstr>
      <vt:lpstr>High Performance Computing for CFD: Outline</vt:lpstr>
      <vt:lpstr>Disparity in Time and Length Scales, Fire</vt:lpstr>
      <vt:lpstr>Disparity in Time and Length Scales, Wind</vt:lpstr>
      <vt:lpstr>Conceptual Scaling Exercise</vt:lpstr>
      <vt:lpstr>Single House, More People (each person with reduced load)</vt:lpstr>
      <vt:lpstr>Single House, More People (with shared load)</vt:lpstr>
      <vt:lpstr>Types of Scaling</vt:lpstr>
      <vt:lpstr>Computing Performance: Through the Years</vt:lpstr>
      <vt:lpstr>Drive Towards Next Generation Platforms</vt:lpstr>
      <vt:lpstr>Challenges Associated with Scaling</vt:lpstr>
      <vt:lpstr>High Performance Computing for CFD: 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99</cp:revision>
  <dcterms:created xsi:type="dcterms:W3CDTF">2017-10-14T01:15:26Z</dcterms:created>
  <dcterms:modified xsi:type="dcterms:W3CDTF">2018-05-08T22:52:29Z</dcterms:modified>
</cp:coreProperties>
</file>